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2" y="7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8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73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0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513667" y="228600"/>
            <a:ext cx="6783567" cy="838200"/>
          </a:xfrm>
        </p:spPr>
        <p:txBody>
          <a:bodyPr/>
          <a:lstStyle>
            <a:lvl1pPr algn="ctr">
              <a:defRPr baseline="0">
                <a:cs typeface="B Nazanin" panose="00000400000000000000" pitchFamily="2" charset="-78"/>
              </a:defRPr>
            </a:lvl1pPr>
          </a:lstStyle>
          <a:p>
            <a:pPr lvl="0"/>
            <a:r>
              <a:rPr lang="fa-IR" dirty="0"/>
              <a:t>عنوان مقاله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18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0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513667" y="228600"/>
            <a:ext cx="6783567" cy="838200"/>
          </a:xfrm>
        </p:spPr>
        <p:txBody>
          <a:bodyPr/>
          <a:lstStyle>
            <a:lvl1pPr algn="ctr">
              <a:defRPr baseline="0">
                <a:cs typeface="B Nazanin" panose="00000400000000000000" pitchFamily="2" charset="-78"/>
              </a:defRPr>
            </a:lvl1pPr>
          </a:lstStyle>
          <a:p>
            <a:pPr lvl="0"/>
            <a:r>
              <a:rPr lang="fa-IR" dirty="0"/>
              <a:t>عنوان مقاله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9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0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513667" y="228600"/>
            <a:ext cx="6783567" cy="838200"/>
          </a:xfrm>
        </p:spPr>
        <p:txBody>
          <a:bodyPr/>
          <a:lstStyle>
            <a:lvl1pPr algn="ctr">
              <a:defRPr baseline="0">
                <a:cs typeface="B Nazanin" panose="00000400000000000000" pitchFamily="2" charset="-78"/>
              </a:defRPr>
            </a:lvl1pPr>
          </a:lstStyle>
          <a:p>
            <a:pPr lvl="0"/>
            <a:r>
              <a:rPr lang="fa-IR" dirty="0"/>
              <a:t>عنوان مقاله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4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1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4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9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5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2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0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6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49B28-0CF2-4AE4-B1AC-E76A3E040DF3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5B6BD-CC81-492A-8611-AF2DD7B51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3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6070" y="3161931"/>
            <a:ext cx="11119411" cy="1219200"/>
          </a:xfrm>
        </p:spPr>
        <p:txBody>
          <a:bodyPr>
            <a:noAutofit/>
          </a:bodyPr>
          <a:lstStyle/>
          <a:p>
            <a:pPr algn="ctr"/>
            <a:r>
              <a:rPr lang="fa-I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عنوان مقاله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830641"/>
              </p:ext>
            </p:extLst>
          </p:nvPr>
        </p:nvGraphicFramePr>
        <p:xfrm>
          <a:off x="2201955" y="4710032"/>
          <a:ext cx="778764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5880">
                  <a:extLst>
                    <a:ext uri="{9D8B030D-6E8A-4147-A177-3AD203B41FA5}">
                      <a16:colId xmlns:a16="http://schemas.microsoft.com/office/drawing/2014/main" val="359063976"/>
                    </a:ext>
                  </a:extLst>
                </a:gridCol>
                <a:gridCol w="2595880">
                  <a:extLst>
                    <a:ext uri="{9D8B030D-6E8A-4147-A177-3AD203B41FA5}">
                      <a16:colId xmlns:a16="http://schemas.microsoft.com/office/drawing/2014/main" val="3777073143"/>
                    </a:ext>
                  </a:extLst>
                </a:gridCol>
                <a:gridCol w="2595880">
                  <a:extLst>
                    <a:ext uri="{9D8B030D-6E8A-4147-A177-3AD203B41FA5}">
                      <a16:colId xmlns:a16="http://schemas.microsoft.com/office/drawing/2014/main" val="507288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000" b="1" kern="1200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lang="en-US" sz="2000" b="1" kern="1200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دانشکده</a:t>
                      </a:r>
                      <a:r>
                        <a:rPr lang="fa-IR" sz="1600" b="1" cap="none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فنی و مهندسی</a:t>
                      </a:r>
                      <a:endParaRPr lang="en-US" sz="16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دانشگاه</a:t>
                      </a:r>
                      <a:r>
                        <a:rPr lang="fa-IR" sz="1600" b="1" cap="none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صنعتی بیرجند</a:t>
                      </a:r>
                      <a:endParaRPr lang="en-US" sz="16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بیرجند، ایران</a:t>
                      </a:r>
                      <a:endParaRPr lang="en-US" sz="16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000" b="1" kern="1200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B Nazanin" panose="00000400000000000000" pitchFamily="2" charset="-78"/>
                        </a:rPr>
                        <a:t>نام و نام خانوادگی</a:t>
                      </a:r>
                    </a:p>
                    <a:p>
                      <a:pPr algn="ctr" rtl="1"/>
                      <a:r>
                        <a:rPr lang="fa-IR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دانشکده</a:t>
                      </a:r>
                      <a:r>
                        <a:rPr lang="fa-IR" sz="1600" b="1" cap="none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فنی و مهندسی</a:t>
                      </a:r>
                      <a:endParaRPr lang="en-US" sz="16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دانشگاه</a:t>
                      </a:r>
                      <a:r>
                        <a:rPr lang="fa-IR" sz="1600" b="1" cap="none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صنعتی بیرجند</a:t>
                      </a:r>
                      <a:endParaRPr lang="en-US" sz="16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بیرجند، ایران</a:t>
                      </a:r>
                      <a:endParaRPr lang="en-US" sz="16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lang="en-US" sz="4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دانشکده</a:t>
                      </a:r>
                      <a:r>
                        <a:rPr lang="fa-IR" sz="1600" b="1" cap="none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فنی و مهندسی</a:t>
                      </a:r>
                      <a:endParaRPr lang="en-US" sz="16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دانشگاه</a:t>
                      </a:r>
                      <a:r>
                        <a:rPr lang="fa-IR" sz="1600" b="1" cap="none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صنعتی بیرجند</a:t>
                      </a:r>
                      <a:endParaRPr lang="en-US" sz="16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بیرجند، ایران</a:t>
                      </a:r>
                      <a:endParaRPr lang="en-US" sz="16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marL="0" algn="ctr" defTabSz="914400" rtl="1" eaLnBrk="1" latinLnBrk="0" hangingPunct="1"/>
                      <a:endParaRPr lang="en-US" sz="1600" b="1" kern="1200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9067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1588" y="6096001"/>
            <a:ext cx="5714999" cy="762001"/>
            <a:chOff x="0" y="6096000"/>
            <a:chExt cx="5408612" cy="762001"/>
          </a:xfrm>
          <a:solidFill>
            <a:schemeClr val="accent5">
              <a:lumMod val="5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0" y="6096000"/>
              <a:ext cx="3351212" cy="76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Parallelogram 13"/>
            <p:cNvSpPr/>
            <p:nvPr/>
          </p:nvSpPr>
          <p:spPr>
            <a:xfrm>
              <a:off x="1674812" y="6096001"/>
              <a:ext cx="3733800" cy="762000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495801" y="6286500"/>
            <a:ext cx="7694612" cy="381000"/>
            <a:chOff x="5942012" y="6248401"/>
            <a:chExt cx="6019800" cy="38100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6" name="Rectangle 15"/>
            <p:cNvSpPr/>
            <p:nvPr/>
          </p:nvSpPr>
          <p:spPr>
            <a:xfrm>
              <a:off x="7083424" y="6248401"/>
              <a:ext cx="4878388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Parallelogram 16"/>
            <p:cNvSpPr/>
            <p:nvPr/>
          </p:nvSpPr>
          <p:spPr>
            <a:xfrm>
              <a:off x="5942012" y="6248401"/>
              <a:ext cx="2743200" cy="381000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Flowchart: Terminator 18"/>
          <p:cNvSpPr/>
          <p:nvPr/>
        </p:nvSpPr>
        <p:spPr>
          <a:xfrm>
            <a:off x="1066801" y="6286500"/>
            <a:ext cx="2375921" cy="381000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b="1" dirty="0">
                <a:solidFill>
                  <a:sysClr val="windowText" lastClr="000000"/>
                </a:solidFill>
                <a:cs typeface="B Nazanin" panose="00000400000000000000" pitchFamily="2" charset="-78"/>
              </a:rPr>
              <a:t>4 مرداد ماه 1403</a:t>
            </a:r>
            <a:endParaRPr lang="en-US" b="1" dirty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2" descr="دانشگاه صنعتی بیرجند - ویکی‌پدیا، دانشنامهٔ آزاد">
            <a:extLst>
              <a:ext uri="{FF2B5EF4-FFF2-40B4-BE49-F238E27FC236}">
                <a16:creationId xmlns:a16="http://schemas.microsoft.com/office/drawing/2014/main" id="{484E56EB-1EA6-2D5D-39FC-CE6B85C6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71" y="175526"/>
            <a:ext cx="1633537" cy="235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39BD2A09-E27B-3A0A-6AAA-D96059091CDE}"/>
              </a:ext>
            </a:extLst>
          </p:cNvPr>
          <p:cNvGrpSpPr/>
          <p:nvPr/>
        </p:nvGrpSpPr>
        <p:grpSpPr>
          <a:xfrm>
            <a:off x="10133014" y="175525"/>
            <a:ext cx="1978304" cy="2687287"/>
            <a:chOff x="10133014" y="175525"/>
            <a:chExt cx="1978304" cy="268728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C623413-AB11-D4C3-A7F8-CFAD40C44E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4326"/>
            <a:stretch/>
          </p:blipFill>
          <p:spPr>
            <a:xfrm>
              <a:off x="10133014" y="175525"/>
              <a:ext cx="1978304" cy="160572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A5DA35A-948A-CF17-E229-71BD4CEDB8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432" r="41717" b="21193"/>
            <a:stretch/>
          </p:blipFill>
          <p:spPr>
            <a:xfrm>
              <a:off x="10404058" y="1763622"/>
              <a:ext cx="1410365" cy="1099190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82DC24F-F5AF-36C5-67A0-6AF80C4DB953}"/>
              </a:ext>
            </a:extLst>
          </p:cNvPr>
          <p:cNvSpPr txBox="1"/>
          <p:nvPr/>
        </p:nvSpPr>
        <p:spPr>
          <a:xfrm>
            <a:off x="2452365" y="2051540"/>
            <a:ext cx="72868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400" b="1" dirty="0">
                <a:solidFill>
                  <a:schemeClr val="accent1">
                    <a:lumMod val="50000"/>
                  </a:schemeClr>
                </a:solidFill>
                <a:latin typeface="IranNastaliq" panose="02000503000000020003" pitchFamily="2" charset="0"/>
                <a:ea typeface="Tahoma" panose="020B0604030504040204" pitchFamily="34" charset="0"/>
                <a:cs typeface="IranNastaliq" panose="02000503000000020003" pitchFamily="2" charset="0"/>
              </a:rPr>
              <a:t>کنفرانس عصر انفجار تکنولوژی: هوش مصنوعی، تحولی در صنعت، تجارت و زنجیره تامین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F3FFFD-07A3-3550-CFE4-040C9D84C0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773" y="175525"/>
            <a:ext cx="2286000" cy="154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588" y="6096001"/>
            <a:ext cx="5714999" cy="762001"/>
            <a:chOff x="0" y="6096000"/>
            <a:chExt cx="5408612" cy="762001"/>
          </a:xfrm>
          <a:solidFill>
            <a:schemeClr val="accent5">
              <a:lumMod val="5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0" y="6096000"/>
              <a:ext cx="3351212" cy="76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Parallelogram 13"/>
            <p:cNvSpPr/>
            <p:nvPr/>
          </p:nvSpPr>
          <p:spPr>
            <a:xfrm>
              <a:off x="1674812" y="6096001"/>
              <a:ext cx="3733800" cy="762000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495801" y="6286500"/>
            <a:ext cx="7694612" cy="381000"/>
            <a:chOff x="5942012" y="6248401"/>
            <a:chExt cx="6019800" cy="38100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6" name="Rectangle 15"/>
            <p:cNvSpPr/>
            <p:nvPr/>
          </p:nvSpPr>
          <p:spPr>
            <a:xfrm>
              <a:off x="7083424" y="6248401"/>
              <a:ext cx="4878388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Parallelogram 16"/>
            <p:cNvSpPr/>
            <p:nvPr/>
          </p:nvSpPr>
          <p:spPr>
            <a:xfrm>
              <a:off x="5942012" y="6248401"/>
              <a:ext cx="2743200" cy="381000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1524000" y="1600200"/>
            <a:ext cx="877824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442963" y="6298168"/>
            <a:ext cx="7503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ysClr val="windowText" lastClr="000000"/>
                </a:solidFill>
                <a:latin typeface="Hobo Std" panose="020B080304070902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کنفرانس عصر انفجار تکنولوژی: هوش مصنوعی، تحولی در صنعت، تجارت و زنجیره تامین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219201" y="149444"/>
            <a:ext cx="91413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126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998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200" dirty="0">
                <a:cs typeface="B Titr" panose="00000700000000000000" pitchFamily="2" charset="-78"/>
              </a:rPr>
              <a:t>مقدمه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534710" y="1894172"/>
            <a:ext cx="10055781" cy="4023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126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399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063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3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26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3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89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1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14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77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0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03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rgbClr val="7030A0"/>
                </a:solidFill>
                <a:cs typeface="B Nazanin" panose="00000400000000000000" pitchFamily="2" charset="-78"/>
              </a:rPr>
              <a:t>.</a:t>
            </a:r>
            <a:endParaRPr lang="fa-IR" dirty="0">
              <a:solidFill>
                <a:srgbClr val="7030A0"/>
              </a:solidFill>
              <a:cs typeface="B Nazanin" panose="00000400000000000000" pitchFamily="2" charset="-78"/>
            </a:endParaRPr>
          </a:p>
          <a:p>
            <a:pPr algn="r"/>
            <a:endParaRPr lang="en-US" dirty="0">
              <a:solidFill>
                <a:srgbClr val="7030A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Flowchart: Terminator 2">
            <a:extLst>
              <a:ext uri="{FF2B5EF4-FFF2-40B4-BE49-F238E27FC236}">
                <a16:creationId xmlns:a16="http://schemas.microsoft.com/office/drawing/2014/main" id="{AB819423-7ECF-B47C-4C81-DB84C9DFEFCD}"/>
              </a:ext>
            </a:extLst>
          </p:cNvPr>
          <p:cNvSpPr/>
          <p:nvPr/>
        </p:nvSpPr>
        <p:spPr>
          <a:xfrm>
            <a:off x="1066801" y="6286500"/>
            <a:ext cx="2375921" cy="381000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b="1" dirty="0">
                <a:solidFill>
                  <a:sysClr val="windowText" lastClr="000000"/>
                </a:solidFill>
                <a:cs typeface="B Nazanin" panose="00000400000000000000" pitchFamily="2" charset="-78"/>
              </a:rPr>
              <a:t>4 مرداد ماه 1403</a:t>
            </a:r>
            <a:endParaRPr lang="en-US" b="1" dirty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2" descr="دانشگاه صنعتی بیرجند - ویکی‌پدیا، دانشنامهٔ آزاد">
            <a:extLst>
              <a:ext uri="{FF2B5EF4-FFF2-40B4-BE49-F238E27FC236}">
                <a16:creationId xmlns:a16="http://schemas.microsoft.com/office/drawing/2014/main" id="{15B9694C-18E9-5DD4-801A-8E25737FA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72" y="175526"/>
            <a:ext cx="963330" cy="1388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FBAA268-6CDA-D444-7884-A086D5F5F8A9}"/>
              </a:ext>
            </a:extLst>
          </p:cNvPr>
          <p:cNvGrpSpPr/>
          <p:nvPr/>
        </p:nvGrpSpPr>
        <p:grpSpPr>
          <a:xfrm>
            <a:off x="10590490" y="175526"/>
            <a:ext cx="1520827" cy="1833156"/>
            <a:chOff x="10133014" y="175525"/>
            <a:chExt cx="1978304" cy="268728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266075B-FD73-648C-58CC-4B408D9582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4326"/>
            <a:stretch/>
          </p:blipFill>
          <p:spPr>
            <a:xfrm>
              <a:off x="10133014" y="175525"/>
              <a:ext cx="1978304" cy="1605727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07C3FE0-F957-CA95-3C8F-9C568D9463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432" r="41717" b="21193"/>
            <a:stretch/>
          </p:blipFill>
          <p:spPr>
            <a:xfrm>
              <a:off x="10404058" y="1763622"/>
              <a:ext cx="1410365" cy="10991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92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588" y="6096001"/>
            <a:ext cx="5714999" cy="762001"/>
            <a:chOff x="0" y="6096000"/>
            <a:chExt cx="5408612" cy="762001"/>
          </a:xfrm>
          <a:solidFill>
            <a:schemeClr val="accent5">
              <a:lumMod val="5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0" y="6096000"/>
              <a:ext cx="3351212" cy="76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Parallelogram 13"/>
            <p:cNvSpPr/>
            <p:nvPr/>
          </p:nvSpPr>
          <p:spPr>
            <a:xfrm>
              <a:off x="1674812" y="6096001"/>
              <a:ext cx="3733800" cy="762000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495801" y="6286500"/>
            <a:ext cx="7694612" cy="381000"/>
            <a:chOff x="5942012" y="6248401"/>
            <a:chExt cx="6019800" cy="38100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6" name="Rectangle 15"/>
            <p:cNvSpPr/>
            <p:nvPr/>
          </p:nvSpPr>
          <p:spPr>
            <a:xfrm>
              <a:off x="7083424" y="6248401"/>
              <a:ext cx="4878388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Parallelogram 16"/>
            <p:cNvSpPr/>
            <p:nvPr/>
          </p:nvSpPr>
          <p:spPr>
            <a:xfrm>
              <a:off x="5942012" y="6248401"/>
              <a:ext cx="2743200" cy="381000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1524000" y="1600200"/>
            <a:ext cx="877824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 txBox="1">
            <a:spLocks/>
          </p:cNvSpPr>
          <p:nvPr/>
        </p:nvSpPr>
        <p:spPr>
          <a:xfrm>
            <a:off x="534710" y="1894172"/>
            <a:ext cx="10055781" cy="4023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126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399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063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3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26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3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89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1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14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77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0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03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rgbClr val="7030A0"/>
                </a:solidFill>
                <a:cs typeface="B Nazanin" panose="00000400000000000000" pitchFamily="2" charset="-78"/>
              </a:rPr>
              <a:t>.</a:t>
            </a:r>
            <a:endParaRPr lang="fa-IR" dirty="0">
              <a:solidFill>
                <a:srgbClr val="7030A0"/>
              </a:solidFill>
              <a:cs typeface="B Nazanin" panose="00000400000000000000" pitchFamily="2" charset="-78"/>
            </a:endParaRPr>
          </a:p>
          <a:p>
            <a:pPr algn="r"/>
            <a:endParaRPr lang="en-US" dirty="0">
              <a:solidFill>
                <a:srgbClr val="7030A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Flowchart: Terminator 2">
            <a:extLst>
              <a:ext uri="{FF2B5EF4-FFF2-40B4-BE49-F238E27FC236}">
                <a16:creationId xmlns:a16="http://schemas.microsoft.com/office/drawing/2014/main" id="{AB819423-7ECF-B47C-4C81-DB84C9DFEFCD}"/>
              </a:ext>
            </a:extLst>
          </p:cNvPr>
          <p:cNvSpPr/>
          <p:nvPr/>
        </p:nvSpPr>
        <p:spPr>
          <a:xfrm>
            <a:off x="1066801" y="6286500"/>
            <a:ext cx="2375921" cy="381000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b="1" dirty="0">
                <a:solidFill>
                  <a:sysClr val="windowText" lastClr="000000"/>
                </a:solidFill>
                <a:cs typeface="B Nazanin" panose="00000400000000000000" pitchFamily="2" charset="-78"/>
              </a:rPr>
              <a:t>4 مرداد ماه 1403</a:t>
            </a:r>
            <a:endParaRPr lang="en-US" b="1" dirty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2" descr="دانشگاه صنعتی بیرجند - ویکی‌پدیا، دانشنامهٔ آزاد">
            <a:extLst>
              <a:ext uri="{FF2B5EF4-FFF2-40B4-BE49-F238E27FC236}">
                <a16:creationId xmlns:a16="http://schemas.microsoft.com/office/drawing/2014/main" id="{15B9694C-18E9-5DD4-801A-8E25737FA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72" y="175526"/>
            <a:ext cx="963330" cy="1388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FBAA268-6CDA-D444-7884-A086D5F5F8A9}"/>
              </a:ext>
            </a:extLst>
          </p:cNvPr>
          <p:cNvGrpSpPr/>
          <p:nvPr/>
        </p:nvGrpSpPr>
        <p:grpSpPr>
          <a:xfrm>
            <a:off x="10590490" y="175526"/>
            <a:ext cx="1520827" cy="1833156"/>
            <a:chOff x="10133014" y="175525"/>
            <a:chExt cx="1978304" cy="268728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266075B-FD73-648C-58CC-4B408D9582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4326"/>
            <a:stretch/>
          </p:blipFill>
          <p:spPr>
            <a:xfrm>
              <a:off x="10133014" y="175525"/>
              <a:ext cx="1978304" cy="1605727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07C3FE0-F957-CA95-3C8F-9C568D9463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432" r="41717" b="21193"/>
            <a:stretch/>
          </p:blipFill>
          <p:spPr>
            <a:xfrm>
              <a:off x="10404058" y="1763622"/>
              <a:ext cx="1410365" cy="109919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A3EC932-301A-EE80-8692-CFF861493BB7}"/>
              </a:ext>
            </a:extLst>
          </p:cNvPr>
          <p:cNvSpPr txBox="1">
            <a:spLocks/>
          </p:cNvSpPr>
          <p:nvPr/>
        </p:nvSpPr>
        <p:spPr>
          <a:xfrm>
            <a:off x="1219201" y="149444"/>
            <a:ext cx="91413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126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998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200" dirty="0">
                <a:cs typeface="B Titr" panose="00000700000000000000" pitchFamily="2" charset="-78"/>
              </a:rPr>
              <a:t>بیان مسئله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78F300-C14B-B9E5-1D3B-340789435589}"/>
              </a:ext>
            </a:extLst>
          </p:cNvPr>
          <p:cNvSpPr/>
          <p:nvPr/>
        </p:nvSpPr>
        <p:spPr>
          <a:xfrm>
            <a:off x="4442963" y="6298168"/>
            <a:ext cx="7503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ysClr val="windowText" lastClr="000000"/>
                </a:solidFill>
                <a:latin typeface="Hobo Std" panose="020B080304070902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کنفرانس عصر انفجار تکنولوژی: هوش مصنوعی، تحولی در صنعت، تجارت و زنجیره تامین</a:t>
            </a:r>
          </a:p>
        </p:txBody>
      </p:sp>
    </p:spTree>
    <p:extLst>
      <p:ext uri="{BB962C8B-B14F-4D97-AF65-F5344CB8AC3E}">
        <p14:creationId xmlns:p14="http://schemas.microsoft.com/office/powerpoint/2010/main" val="216589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588" y="6096001"/>
            <a:ext cx="5714999" cy="762001"/>
            <a:chOff x="0" y="6096000"/>
            <a:chExt cx="5408612" cy="762001"/>
          </a:xfrm>
          <a:solidFill>
            <a:schemeClr val="accent5">
              <a:lumMod val="5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0" y="6096000"/>
              <a:ext cx="3351212" cy="76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Parallelogram 13"/>
            <p:cNvSpPr/>
            <p:nvPr/>
          </p:nvSpPr>
          <p:spPr>
            <a:xfrm>
              <a:off x="1674812" y="6096001"/>
              <a:ext cx="3733800" cy="762000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495801" y="6286500"/>
            <a:ext cx="7694612" cy="381000"/>
            <a:chOff x="5942012" y="6248401"/>
            <a:chExt cx="6019800" cy="38100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6" name="Rectangle 15"/>
            <p:cNvSpPr/>
            <p:nvPr/>
          </p:nvSpPr>
          <p:spPr>
            <a:xfrm>
              <a:off x="7083424" y="6248401"/>
              <a:ext cx="4878388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Parallelogram 16"/>
            <p:cNvSpPr/>
            <p:nvPr/>
          </p:nvSpPr>
          <p:spPr>
            <a:xfrm>
              <a:off x="5942012" y="6248401"/>
              <a:ext cx="2743200" cy="381000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1524000" y="1600200"/>
            <a:ext cx="877824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 txBox="1">
            <a:spLocks/>
          </p:cNvSpPr>
          <p:nvPr/>
        </p:nvSpPr>
        <p:spPr>
          <a:xfrm>
            <a:off x="534710" y="1894172"/>
            <a:ext cx="10055781" cy="4023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126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399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063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3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26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3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89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1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14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77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0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03" indent="0" algn="ctr" defTabSz="914126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rgbClr val="7030A0"/>
                </a:solidFill>
                <a:cs typeface="B Nazanin" panose="00000400000000000000" pitchFamily="2" charset="-78"/>
              </a:rPr>
              <a:t>.</a:t>
            </a:r>
            <a:endParaRPr lang="fa-IR" dirty="0">
              <a:solidFill>
                <a:srgbClr val="7030A0"/>
              </a:solidFill>
              <a:cs typeface="B Nazanin" panose="00000400000000000000" pitchFamily="2" charset="-78"/>
            </a:endParaRPr>
          </a:p>
          <a:p>
            <a:pPr algn="r"/>
            <a:endParaRPr lang="en-US" dirty="0">
              <a:solidFill>
                <a:srgbClr val="7030A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Flowchart: Terminator 2">
            <a:extLst>
              <a:ext uri="{FF2B5EF4-FFF2-40B4-BE49-F238E27FC236}">
                <a16:creationId xmlns:a16="http://schemas.microsoft.com/office/drawing/2014/main" id="{AB819423-7ECF-B47C-4C81-DB84C9DFEFCD}"/>
              </a:ext>
            </a:extLst>
          </p:cNvPr>
          <p:cNvSpPr/>
          <p:nvPr/>
        </p:nvSpPr>
        <p:spPr>
          <a:xfrm>
            <a:off x="1066801" y="6286500"/>
            <a:ext cx="2375921" cy="381000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b="1" dirty="0">
                <a:solidFill>
                  <a:sysClr val="windowText" lastClr="000000"/>
                </a:solidFill>
                <a:cs typeface="B Nazanin" panose="00000400000000000000" pitchFamily="2" charset="-78"/>
              </a:rPr>
              <a:t>4 مرداد ماه 1403</a:t>
            </a:r>
            <a:endParaRPr lang="en-US" b="1" dirty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2" descr="دانشگاه صنعتی بیرجند - ویکی‌پدیا، دانشنامهٔ آزاد">
            <a:extLst>
              <a:ext uri="{FF2B5EF4-FFF2-40B4-BE49-F238E27FC236}">
                <a16:creationId xmlns:a16="http://schemas.microsoft.com/office/drawing/2014/main" id="{15B9694C-18E9-5DD4-801A-8E25737FA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72" y="175526"/>
            <a:ext cx="963330" cy="1388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FBAA268-6CDA-D444-7884-A086D5F5F8A9}"/>
              </a:ext>
            </a:extLst>
          </p:cNvPr>
          <p:cNvGrpSpPr/>
          <p:nvPr/>
        </p:nvGrpSpPr>
        <p:grpSpPr>
          <a:xfrm>
            <a:off x="10590490" y="175526"/>
            <a:ext cx="1520827" cy="1833156"/>
            <a:chOff x="10133014" y="175525"/>
            <a:chExt cx="1978304" cy="268728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266075B-FD73-648C-58CC-4B408D9582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4326"/>
            <a:stretch/>
          </p:blipFill>
          <p:spPr>
            <a:xfrm>
              <a:off x="10133014" y="175525"/>
              <a:ext cx="1978304" cy="1605727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07C3FE0-F957-CA95-3C8F-9C568D9463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432" r="41717" b="21193"/>
            <a:stretch/>
          </p:blipFill>
          <p:spPr>
            <a:xfrm>
              <a:off x="10404058" y="1763622"/>
              <a:ext cx="1410365" cy="109919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1F67487-BEC5-4AB5-49DB-FD4A05659CB2}"/>
              </a:ext>
            </a:extLst>
          </p:cNvPr>
          <p:cNvSpPr txBox="1">
            <a:spLocks/>
          </p:cNvSpPr>
          <p:nvPr/>
        </p:nvSpPr>
        <p:spPr>
          <a:xfrm>
            <a:off x="1219201" y="149444"/>
            <a:ext cx="91413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126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998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200" dirty="0">
                <a:cs typeface="B Titr" panose="00000700000000000000" pitchFamily="2" charset="-78"/>
              </a:rPr>
              <a:t>نتایج عددی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FC7227-C529-1C60-4FF3-2C51FF441A22}"/>
              </a:ext>
            </a:extLst>
          </p:cNvPr>
          <p:cNvSpPr/>
          <p:nvPr/>
        </p:nvSpPr>
        <p:spPr>
          <a:xfrm>
            <a:off x="4442963" y="6298168"/>
            <a:ext cx="7503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ysClr val="windowText" lastClr="000000"/>
                </a:solidFill>
                <a:latin typeface="Hobo Std" panose="020B080304070902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کنفرانس عصر انفجار تکنولوژی: هوش مصنوعی، تحولی در صنعت، تجارت و زنجیره تامین</a:t>
            </a:r>
          </a:p>
        </p:txBody>
      </p:sp>
    </p:spTree>
    <p:extLst>
      <p:ext uri="{BB962C8B-B14F-4D97-AF65-F5344CB8AC3E}">
        <p14:creationId xmlns:p14="http://schemas.microsoft.com/office/powerpoint/2010/main" val="136359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6070" y="2952382"/>
            <a:ext cx="11119411" cy="1162419"/>
          </a:xfrm>
        </p:spPr>
        <p:txBody>
          <a:bodyPr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spc="0" dirty="0">
                <a:ln/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“</a:t>
            </a:r>
            <a:r>
              <a:rPr lang="fa-IR" sz="4400" b="1" spc="0" dirty="0">
                <a:ln/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با سپاس فراوان از توجه شما عزیزان</a:t>
            </a:r>
            <a:r>
              <a:rPr lang="en-US" sz="4400" b="1" spc="0" dirty="0">
                <a:ln/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”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588" y="6096001"/>
            <a:ext cx="5714999" cy="762001"/>
            <a:chOff x="0" y="6096000"/>
            <a:chExt cx="5408612" cy="762001"/>
          </a:xfrm>
          <a:solidFill>
            <a:schemeClr val="accent5">
              <a:lumMod val="5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0" y="6096000"/>
              <a:ext cx="3351212" cy="76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Parallelogram 13"/>
            <p:cNvSpPr/>
            <p:nvPr/>
          </p:nvSpPr>
          <p:spPr>
            <a:xfrm>
              <a:off x="1674812" y="6096001"/>
              <a:ext cx="3733800" cy="762000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495801" y="6286500"/>
            <a:ext cx="7694612" cy="381000"/>
            <a:chOff x="5942012" y="6248401"/>
            <a:chExt cx="6019800" cy="38100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6" name="Rectangle 15"/>
            <p:cNvSpPr/>
            <p:nvPr/>
          </p:nvSpPr>
          <p:spPr>
            <a:xfrm>
              <a:off x="7083424" y="6248401"/>
              <a:ext cx="4878388" cy="381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Parallelogram 16"/>
            <p:cNvSpPr/>
            <p:nvPr/>
          </p:nvSpPr>
          <p:spPr>
            <a:xfrm>
              <a:off x="5942012" y="6248401"/>
              <a:ext cx="2743200" cy="381000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4" name="Picture 2" descr="دانشگاه صنعتی بیرجند - ویکی‌پدیا، دانشنامهٔ آزاد">
            <a:extLst>
              <a:ext uri="{FF2B5EF4-FFF2-40B4-BE49-F238E27FC236}">
                <a16:creationId xmlns:a16="http://schemas.microsoft.com/office/drawing/2014/main" id="{06E3B03C-4DAE-23FA-49DC-31CAE5253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71" y="175526"/>
            <a:ext cx="1633537" cy="235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67516587-A85E-D09A-91C7-8160838A60DC}"/>
              </a:ext>
            </a:extLst>
          </p:cNvPr>
          <p:cNvGrpSpPr/>
          <p:nvPr/>
        </p:nvGrpSpPr>
        <p:grpSpPr>
          <a:xfrm>
            <a:off x="10133014" y="175525"/>
            <a:ext cx="1978304" cy="2687287"/>
            <a:chOff x="10133014" y="175525"/>
            <a:chExt cx="1978304" cy="268728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243F8AB-CEA7-288E-4F49-F984AA95CA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4326"/>
            <a:stretch/>
          </p:blipFill>
          <p:spPr>
            <a:xfrm>
              <a:off x="10133014" y="175525"/>
              <a:ext cx="1978304" cy="1605727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DF5286C-4AE6-FD1F-9137-046E37F4CE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432" r="41717" b="21193"/>
            <a:stretch/>
          </p:blipFill>
          <p:spPr>
            <a:xfrm>
              <a:off x="10404058" y="1763622"/>
              <a:ext cx="1410365" cy="109919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24F5326-B0DC-7D9E-E75F-C67036DF8596}"/>
              </a:ext>
            </a:extLst>
          </p:cNvPr>
          <p:cNvSpPr txBox="1"/>
          <p:nvPr/>
        </p:nvSpPr>
        <p:spPr>
          <a:xfrm>
            <a:off x="2503323" y="1281639"/>
            <a:ext cx="72868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800" b="1" dirty="0">
                <a:solidFill>
                  <a:schemeClr val="accent1">
                    <a:lumMod val="50000"/>
                  </a:schemeClr>
                </a:solidFill>
                <a:latin typeface="IranNastaliq" panose="02000503000000020003" pitchFamily="2" charset="0"/>
                <a:ea typeface="Tahoma" panose="020B0604030504040204" pitchFamily="34" charset="0"/>
                <a:cs typeface="IranNastaliq" panose="02000503000000020003" pitchFamily="2" charset="0"/>
              </a:rPr>
              <a:t>کنفرانس عصر انفجار تکنولوژی: هوش مصنوعی، تحولی در صنعت، تجارت و زنجیره تامین</a:t>
            </a:r>
          </a:p>
        </p:txBody>
      </p:sp>
      <p:sp>
        <p:nvSpPr>
          <p:cNvPr id="21" name="Flowchart: Terminator 20">
            <a:extLst>
              <a:ext uri="{FF2B5EF4-FFF2-40B4-BE49-F238E27FC236}">
                <a16:creationId xmlns:a16="http://schemas.microsoft.com/office/drawing/2014/main" id="{708DBFAD-6E1E-6462-6C0F-60DCEAFAF4FC}"/>
              </a:ext>
            </a:extLst>
          </p:cNvPr>
          <p:cNvSpPr/>
          <p:nvPr/>
        </p:nvSpPr>
        <p:spPr>
          <a:xfrm>
            <a:off x="1066801" y="6286500"/>
            <a:ext cx="2375921" cy="381000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b="1" dirty="0">
                <a:solidFill>
                  <a:sysClr val="windowText" lastClr="000000"/>
                </a:solidFill>
                <a:cs typeface="B Nazanin" panose="00000400000000000000" pitchFamily="2" charset="-78"/>
              </a:rPr>
              <a:t>4 مرداد ماه 1403</a:t>
            </a:r>
            <a:endParaRPr lang="en-US" b="1" dirty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0193BB-E28D-6393-55F5-908CBCE5C482}"/>
              </a:ext>
            </a:extLst>
          </p:cNvPr>
          <p:cNvSpPr/>
          <p:nvPr/>
        </p:nvSpPr>
        <p:spPr>
          <a:xfrm>
            <a:off x="4442963" y="6298168"/>
            <a:ext cx="7503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ysClr val="windowText" lastClr="000000"/>
                </a:solidFill>
                <a:latin typeface="Hobo Std" panose="020B0803040709020204" pitchFamily="34" charset="0"/>
                <a:ea typeface="Tahoma" panose="020B0604030504040204" pitchFamily="34" charset="0"/>
                <a:cs typeface="B Nazanin" panose="00000400000000000000" pitchFamily="2" charset="-78"/>
              </a:rPr>
              <a:t>کنفرانس عصر انفجار تکنولوژی: هوش مصنوعی، تحولی در صنعت، تجارت و زنجیره تامین</a:t>
            </a:r>
          </a:p>
        </p:txBody>
      </p:sp>
    </p:spTree>
    <p:extLst>
      <p:ext uri="{BB962C8B-B14F-4D97-AF65-F5344CB8AC3E}">
        <p14:creationId xmlns:p14="http://schemas.microsoft.com/office/powerpoint/2010/main" val="324619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3487</TotalTime>
  <Words>177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B Nazanin</vt:lpstr>
      <vt:lpstr>B Titr</vt:lpstr>
      <vt:lpstr>Calibri</vt:lpstr>
      <vt:lpstr>Calibri Light</vt:lpstr>
      <vt:lpstr>Hobo Std</vt:lpstr>
      <vt:lpstr>IranNastaliq</vt:lpstr>
      <vt:lpstr>Times New Roman</vt:lpstr>
      <vt:lpstr>Office Theme</vt:lpstr>
      <vt:lpstr>عنوان مقاله</vt:lpstr>
      <vt:lpstr>PowerPoint Presentation</vt:lpstr>
      <vt:lpstr>PowerPoint Presentation</vt:lpstr>
      <vt:lpstr>PowerPoint Presentation</vt:lpstr>
      <vt:lpstr>“با سپاس فراوان از توجه شما عزیزان”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</dc:title>
  <dc:creator>Majid Abdolrazzagh-Nezhad</dc:creator>
  <cp:lastModifiedBy>M. Abdolrazzagh-Nezhad</cp:lastModifiedBy>
  <cp:revision>6</cp:revision>
  <dcterms:created xsi:type="dcterms:W3CDTF">2024-05-23T16:32:25Z</dcterms:created>
  <dcterms:modified xsi:type="dcterms:W3CDTF">2024-07-16T15:52:32Z</dcterms:modified>
</cp:coreProperties>
</file>